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5" r:id="rId2"/>
    <p:sldId id="260" r:id="rId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D72E57-94EE-D72D-C68C-82D2F57EAF66}" name="Michelle Bellanger" initials="MB" userId="S::mbellanger@oliodevgrp.com::85763ad8-140e-4977-9dc4-72d19cb12bfa" providerId="AD"/>
  <p188:author id="{30A2CAF9-1BFA-FC4F-28B5-BE9A728BE57F}" name="Matt Salts" initials="MS" userId="S::msalts@oliodevgrp.com::a6eabe3f-c47a-48f8-8269-f6abaae0b4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C0C0C0"/>
    <a:srgbClr val="21212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1" autoAdjust="0"/>
  </p:normalViewPr>
  <p:slideViewPr>
    <p:cSldViewPr snapToGrid="0">
      <p:cViewPr varScale="1">
        <p:scale>
          <a:sx n="138" d="100"/>
          <a:sy n="138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8/10/relationships/authors" Target="author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Bellanger" userId="85763ad8-140e-4977-9dc4-72d19cb12bfa" providerId="ADAL" clId="{0166BE6D-09ED-48BB-8D24-C71E4F7CFE41}"/>
    <pc:docChg chg="delSld modSld delSection modSection">
      <pc:chgData name="Michelle Bellanger" userId="85763ad8-140e-4977-9dc4-72d19cb12bfa" providerId="ADAL" clId="{0166BE6D-09ED-48BB-8D24-C71E4F7CFE41}" dt="2026-05-06T16:36:11.074" v="109" actId="34136"/>
      <pc:docMkLst>
        <pc:docMk/>
      </pc:docMkLst>
      <pc:sldChg chg="addSp modSp mod">
        <pc:chgData name="Michelle Bellanger" userId="85763ad8-140e-4977-9dc4-72d19cb12bfa" providerId="ADAL" clId="{0166BE6D-09ED-48BB-8D24-C71E4F7CFE41}" dt="2026-05-06T16:36:11.074" v="109" actId="34136"/>
        <pc:sldMkLst>
          <pc:docMk/>
          <pc:sldMk cId="4142293593" sldId="265"/>
        </pc:sldMkLst>
        <pc:picChg chg="mod">
          <ac:chgData name="Michelle Bellanger" userId="85763ad8-140e-4977-9dc4-72d19cb12bfa" providerId="ADAL" clId="{0166BE6D-09ED-48BB-8D24-C71E4F7CFE41}" dt="2026-05-06T16:36:11.074" v="109" actId="34136"/>
          <ac:picMkLst>
            <pc:docMk/>
            <pc:sldMk cId="4142293593" sldId="265"/>
            <ac:picMk id="9" creationId="{0F7B892F-ADE2-2A76-22AF-D4D538008F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92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D2FE7-931A-BBA7-4F02-62F97A731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4B59D6-6691-3CCB-8425-09CF605CA3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22A651-D21F-0D24-A763-EDC03C68C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7A9E6-01AB-5DE7-4D6D-F1BFCE99CF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2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D82F6-7F8F-E3BA-C338-E28B3EBEC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E4105-C7AF-A9F3-20A8-D3AEA5514F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0479F1-30D1-C61A-2C56-C14C0D08D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23025-CB61-7B09-70BA-CF503CD815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1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20000">
              <a:schemeClr val="bg1"/>
            </a:gs>
            <a:gs pos="52000">
              <a:srgbClr val="C0C0C0"/>
            </a:gs>
            <a:gs pos="77000">
              <a:srgbClr val="F1F1F1"/>
            </a:gs>
            <a:gs pos="100000">
              <a:srgbClr val="21212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46E4E-14E2-B05B-C841-33DF96EB3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71A1A82-CF6C-0FDF-5045-2647A8C556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210" y="1223402"/>
            <a:ext cx="6163933" cy="3514535"/>
          </a:xfrm>
          <a:prstGeom prst="rect">
            <a:avLst/>
          </a:prstGeom>
          <a:solidFill>
            <a:srgbClr val="ED1C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6DB2F9-22A4-2A35-6608-801424749F15}"/>
              </a:ext>
            </a:extLst>
          </p:cNvPr>
          <p:cNvGrpSpPr/>
          <p:nvPr/>
        </p:nvGrpSpPr>
        <p:grpSpPr>
          <a:xfrm>
            <a:off x="6878101" y="2960938"/>
            <a:ext cx="2080579" cy="1746291"/>
            <a:chOff x="6734789" y="2387247"/>
            <a:chExt cx="2285166" cy="1932727"/>
          </a:xfrm>
          <a:effectLst>
            <a:outerShdw blurRad="50800" dist="50800" dir="5400000" algn="ctr" rotWithShape="0">
              <a:schemeClr val="bg1"/>
            </a:outerShdw>
          </a:effectLst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3ACD43C-5FED-3218-46CE-27AB0EBA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153" t="3737" r="8334" b="4209"/>
            <a:stretch>
              <a:fillRect/>
            </a:stretch>
          </p:blipFill>
          <p:spPr>
            <a:xfrm>
              <a:off x="6734789" y="2387247"/>
              <a:ext cx="2285166" cy="1932727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DBF0D7-DA34-0A63-8867-BB18945E419A}"/>
                </a:ext>
              </a:extLst>
            </p:cNvPr>
            <p:cNvGrpSpPr/>
            <p:nvPr/>
          </p:nvGrpSpPr>
          <p:grpSpPr>
            <a:xfrm>
              <a:off x="7589211" y="2973460"/>
              <a:ext cx="963087" cy="818685"/>
              <a:chOff x="7617105" y="2985951"/>
              <a:chExt cx="981609" cy="84101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1FFEF8C-1976-EAAD-2FE2-3FCA6AC42FA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77519" y="3394735"/>
                <a:ext cx="821192" cy="432234"/>
              </a:xfrm>
              <a:prstGeom prst="rect">
                <a:avLst/>
              </a:prstGeom>
              <a:solidFill>
                <a:srgbClr val="ED1C24">
                  <a:alpha val="68000"/>
                </a:srgbClr>
              </a:solidFill>
              <a:ln w="158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DIN 2014"/>
                    <a:ea typeface="DIN 2014" panose="020B0504020202020204" pitchFamily="34" charset="0"/>
                  </a:rPr>
                  <a:t>1.44 AC</a:t>
                </a: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EFED338-267E-948B-9213-DB550D5E0B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617105" y="2985951"/>
                <a:ext cx="981609" cy="408788"/>
              </a:xfrm>
              <a:custGeom>
                <a:avLst/>
                <a:gdLst>
                  <a:gd name="csX0" fmla="*/ 19050 w 1009650"/>
                  <a:gd name="csY0" fmla="*/ 361950 h 361950"/>
                  <a:gd name="csX1" fmla="*/ 1009650 w 1009650"/>
                  <a:gd name="csY1" fmla="*/ 355600 h 361950"/>
                  <a:gd name="csX2" fmla="*/ 990600 w 1009650"/>
                  <a:gd name="csY2" fmla="*/ 6350 h 361950"/>
                  <a:gd name="csX3" fmla="*/ 158750 w 1009650"/>
                  <a:gd name="csY3" fmla="*/ 0 h 361950"/>
                  <a:gd name="csX4" fmla="*/ 152400 w 1009650"/>
                  <a:gd name="csY4" fmla="*/ 139700 h 361950"/>
                  <a:gd name="csX5" fmla="*/ 12700 w 1009650"/>
                  <a:gd name="csY5" fmla="*/ 133350 h 361950"/>
                  <a:gd name="csX6" fmla="*/ 44450 w 1009650"/>
                  <a:gd name="csY6" fmla="*/ 222250 h 361950"/>
                  <a:gd name="csX7" fmla="*/ 12700 w 1009650"/>
                  <a:gd name="csY7" fmla="*/ 241300 h 361950"/>
                  <a:gd name="csX8" fmla="*/ 0 w 1009650"/>
                  <a:gd name="csY8" fmla="*/ 279400 h 361950"/>
                  <a:gd name="csX9" fmla="*/ 19050 w 1009650"/>
                  <a:gd name="csY9" fmla="*/ 361950 h 3619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009650" h="361950">
                    <a:moveTo>
                      <a:pt x="19050" y="361950"/>
                    </a:moveTo>
                    <a:lnTo>
                      <a:pt x="1009650" y="355600"/>
                    </a:lnTo>
                    <a:lnTo>
                      <a:pt x="990600" y="6350"/>
                    </a:lnTo>
                    <a:lnTo>
                      <a:pt x="158750" y="0"/>
                    </a:lnTo>
                    <a:lnTo>
                      <a:pt x="152400" y="139700"/>
                    </a:lnTo>
                    <a:lnTo>
                      <a:pt x="12700" y="133350"/>
                    </a:lnTo>
                    <a:lnTo>
                      <a:pt x="44450" y="222250"/>
                    </a:lnTo>
                    <a:lnTo>
                      <a:pt x="12700" y="241300"/>
                    </a:lnTo>
                    <a:lnTo>
                      <a:pt x="0" y="279400"/>
                    </a:lnTo>
                    <a:lnTo>
                      <a:pt x="19050" y="361950"/>
                    </a:lnTo>
                    <a:close/>
                  </a:path>
                </a:pathLst>
              </a:custGeom>
              <a:solidFill>
                <a:srgbClr val="ED1C24">
                  <a:alpha val="70000"/>
                </a:srgb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900" b="1" dirty="0">
                    <a:solidFill>
                      <a:schemeClr val="tx1"/>
                    </a:solidFill>
                    <a:latin typeface="DIN 2014"/>
                    <a:ea typeface="DIN 2014" panose="020B0504020202020204" pitchFamily="34" charset="0"/>
                  </a:rPr>
                  <a:t>1.11 AC</a:t>
                </a:r>
                <a:endParaRPr lang="en-US" sz="900" dirty="0">
                  <a:solidFill>
                    <a:schemeClr val="tx1"/>
                  </a:solidFill>
                  <a:latin typeface="DIN 2014"/>
                </a:endParaRPr>
              </a:p>
            </p:txBody>
          </p:sp>
        </p:grpSp>
      </p:grpSp>
      <p:sp>
        <p:nvSpPr>
          <p:cNvPr id="2" name="Shape 0">
            <a:extLst>
              <a:ext uri="{FF2B5EF4-FFF2-40B4-BE49-F238E27FC236}">
                <a16:creationId xmlns:a16="http://schemas.microsoft.com/office/drawing/2014/main" id="{08E3DFA8-D6D8-5DF0-FC87-0DB59EEAE67F}"/>
              </a:ext>
            </a:extLst>
          </p:cNvPr>
          <p:cNvSpPr>
            <a:spLocks/>
          </p:cNvSpPr>
          <p:nvPr/>
        </p:nvSpPr>
        <p:spPr>
          <a:xfrm>
            <a:off x="-14288" y="-9174"/>
            <a:ext cx="9172575" cy="989457"/>
          </a:xfrm>
          <a:prstGeom prst="rect">
            <a:avLst/>
          </a:prstGeom>
          <a:solidFill>
            <a:srgbClr val="21212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76E0E9E-9DFE-A578-4734-25EEE6A211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84169"/>
            <a:ext cx="8359775" cy="42602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ED1C24"/>
                </a:solidFill>
                <a:latin typeface="DIN 2014" panose="020B0504020202020204" pitchFamily="34" charset="0"/>
                <a:ea typeface="DIN 2014" panose="020B0504020202020204" pitchFamily="34" charset="0"/>
                <a:cs typeface="Arial Black" pitchFamily="34" charset="-120"/>
              </a:rPr>
              <a:t>DELAWARE </a:t>
            </a:r>
            <a:endParaRPr lang="en-US" sz="4400" b="1" dirty="0">
              <a:solidFill>
                <a:srgbClr val="ED1C24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60D7EF1-CF88-FD29-9714-6877C6DB56A0}"/>
              </a:ext>
            </a:extLst>
          </p:cNvPr>
          <p:cNvSpPr/>
          <p:nvPr/>
        </p:nvSpPr>
        <p:spPr>
          <a:xfrm>
            <a:off x="32151" y="564925"/>
            <a:ext cx="4636883" cy="1828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Assistant"/>
                <a:ea typeface="Arial" pitchFamily="34" charset="-122"/>
                <a:cs typeface="Assistant"/>
              </a:rPr>
              <a:t>Up to</a:t>
            </a:r>
            <a:r>
              <a:rPr lang="en-US" sz="1200" dirty="0">
                <a:solidFill>
                  <a:schemeClr val="bg1"/>
                </a:solidFill>
                <a:latin typeface="Assistant"/>
                <a:ea typeface="Arial" pitchFamily="34" charset="-122"/>
                <a:cs typeface="Assistant"/>
              </a:rPr>
              <a:t> 2.6 </a:t>
            </a:r>
            <a:r>
              <a:rPr lang="en-US" sz="1200" dirty="0">
                <a:solidFill>
                  <a:srgbClr val="FFFFFF"/>
                </a:solidFill>
                <a:latin typeface="Assistant"/>
                <a:ea typeface="Arial" pitchFamily="34" charset="-122"/>
                <a:cs typeface="Assistant"/>
              </a:rPr>
              <a:t>Acre Opportunity </a:t>
            </a:r>
            <a:r>
              <a:rPr lang="en-US" sz="1200" dirty="0">
                <a:solidFill>
                  <a:srgbClr val="ED1C24"/>
                </a:solidFill>
                <a:latin typeface="Assistant"/>
                <a:ea typeface="Arial" pitchFamily="34" charset="-122"/>
                <a:cs typeface="Assistant"/>
              </a:rPr>
              <a:t>|</a:t>
            </a:r>
            <a:r>
              <a:rPr lang="en-US" sz="1200" dirty="0">
                <a:solidFill>
                  <a:srgbClr val="FFFFFF"/>
                </a:solidFill>
                <a:latin typeface="Assistant"/>
                <a:ea typeface="Arial" pitchFamily="34" charset="-122"/>
                <a:cs typeface="Assistant"/>
              </a:rPr>
              <a:t> 1550 Sunbury Road, Delaware, OH 43015</a:t>
            </a:r>
            <a:endParaRPr lang="en-US" sz="1200" dirty="0">
              <a:latin typeface="Assistant"/>
              <a:cs typeface="Assistant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4C033EC9-0CFF-8566-91C4-093A2D5628F9}"/>
              </a:ext>
            </a:extLst>
          </p:cNvPr>
          <p:cNvSpPr/>
          <p:nvPr/>
        </p:nvSpPr>
        <p:spPr>
          <a:xfrm>
            <a:off x="7464529" y="971288"/>
            <a:ext cx="1589964" cy="2392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000000"/>
                </a:solidFill>
                <a:latin typeface="Assistant" pitchFamily="2" charset="-79"/>
                <a:ea typeface="DIN 2014" panose="020B0504020202020204" pitchFamily="34" charset="0"/>
                <a:cs typeface="Assistant" pitchFamily="2" charset="-79"/>
              </a:rPr>
              <a:t>PROPERTY DETAILS</a:t>
            </a:r>
            <a:endParaRPr lang="en-US" sz="1200" dirty="0">
              <a:latin typeface="Assistant" pitchFamily="2" charset="-79"/>
              <a:ea typeface="DIN 2014" panose="020B0504020202020204" pitchFamily="34" charset="0"/>
              <a:cs typeface="Assistant" pitchFamily="2" charset="-79"/>
            </a:endParaRPr>
          </a:p>
        </p:txBody>
      </p:sp>
      <p:graphicFrame>
        <p:nvGraphicFramePr>
          <p:cNvPr id="8" name="Table 0">
            <a:extLst>
              <a:ext uri="{FF2B5EF4-FFF2-40B4-BE49-F238E27FC236}">
                <a16:creationId xmlns:a16="http://schemas.microsoft.com/office/drawing/2014/main" id="{01E76A17-B39D-117D-8A5F-887F6BDB5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869770"/>
              </p:ext>
            </p:extLst>
          </p:nvPr>
        </p:nvGraphicFramePr>
        <p:xfrm>
          <a:off x="6376917" y="1228560"/>
          <a:ext cx="2585176" cy="1668359"/>
        </p:xfrm>
        <a:graphic>
          <a:graphicData uri="http://schemas.openxmlformats.org/drawingml/2006/table">
            <a:tbl>
              <a:tblPr/>
              <a:tblGrid>
                <a:gridCol w="747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057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7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DISTANCE TO HIGHWAYS</a:t>
                      </a:r>
                      <a:endParaRPr lang="en-US" sz="700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2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3.2 mi to US-36/I-71 interchange | New Sunbury Parkway/I-71 interchange under construction ($32M Phase 1)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, 7 min to Route 42</a:t>
                      </a:r>
                      <a:endParaRPr lang="en-US" sz="8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7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TRAFFIC</a:t>
                      </a:r>
                      <a:endParaRPr lang="en-US" sz="700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2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28,008+ VPD Sunbury Road (US-36/SR-37) | Signalized intersection at Glenn Road</a:t>
                      </a:r>
                      <a:endParaRPr lang="en-US" sz="800" dirty="0">
                        <a:highlight>
                          <a:srgbClr val="FFFF00"/>
                        </a:highlight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685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7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ACCESS</a:t>
                      </a:r>
                      <a:endParaRPr lang="en-US" sz="700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2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Dual access off Sunbury Road | Full signalized intersection 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7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ANCHORS</a:t>
                      </a:r>
                      <a:endParaRPr lang="en-US" sz="700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2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Meijer | Kohl’s  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en-US" sz="700" dirty="0">
                          <a:latin typeface="Assistant" pitchFamily="2" charset="-79"/>
                          <a:cs typeface="Assistant" pitchFamily="2" charset="-79"/>
                        </a:rPr>
                        <a:t>Glenwood Center | 674,293 SF across 78 acres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Shape 10">
            <a:extLst>
              <a:ext uri="{FF2B5EF4-FFF2-40B4-BE49-F238E27FC236}">
                <a16:creationId xmlns:a16="http://schemas.microsoft.com/office/drawing/2014/main" id="{3F20FE02-56B5-884A-1E4B-C45FFED831CF}"/>
              </a:ext>
            </a:extLst>
          </p:cNvPr>
          <p:cNvSpPr>
            <a:spLocks/>
          </p:cNvSpPr>
          <p:nvPr/>
        </p:nvSpPr>
        <p:spPr>
          <a:xfrm>
            <a:off x="-28575" y="4822825"/>
            <a:ext cx="9172575" cy="325247"/>
          </a:xfrm>
          <a:prstGeom prst="rect">
            <a:avLst/>
          </a:prstGeom>
          <a:solidFill>
            <a:srgbClr val="212129"/>
          </a:solidFill>
          <a:ln/>
        </p:spPr>
        <p:txBody>
          <a:bodyPr/>
          <a:lstStyle/>
          <a:p>
            <a:endParaRPr lang="en-US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53AB7AFC-DB90-E250-B924-5E24E4611C63}"/>
              </a:ext>
            </a:extLst>
          </p:cNvPr>
          <p:cNvSpPr/>
          <p:nvPr/>
        </p:nvSpPr>
        <p:spPr>
          <a:xfrm>
            <a:off x="20627" y="4880304"/>
            <a:ext cx="6533710" cy="1828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000" b="1" dirty="0">
                <a:solidFill>
                  <a:srgbClr val="ED1C24"/>
                </a:solidFill>
                <a:latin typeface="DIN 2014"/>
                <a:ea typeface="DIN 2014" panose="020B0504020202020204" pitchFamily="34" charset="0"/>
                <a:cs typeface="Assistant"/>
              </a:rPr>
              <a:t>CONTACT FOR MORE INFORMATION:  </a:t>
            </a:r>
            <a:r>
              <a:rPr lang="en-US" sz="1000" dirty="0">
                <a:solidFill>
                  <a:srgbClr val="FFFFFF"/>
                </a:solidFill>
                <a:latin typeface="DIN 2014"/>
                <a:ea typeface="DIN 2014" panose="020B0504020202020204" pitchFamily="34" charset="0"/>
                <a:cs typeface="Assistant"/>
              </a:rPr>
              <a:t>Sage Gardner, Director of Real Estate </a:t>
            </a:r>
            <a:r>
              <a:rPr lang="en-US" sz="1000" dirty="0">
                <a:solidFill>
                  <a:srgbClr val="ED1C24"/>
                </a:solidFill>
                <a:latin typeface="DIN 2014"/>
                <a:ea typeface="DIN 2014" panose="020B0504020202020204" pitchFamily="34" charset="0"/>
                <a:cs typeface="Assistant"/>
              </a:rPr>
              <a:t>|</a:t>
            </a:r>
            <a:r>
              <a:rPr lang="en-US" sz="1000" dirty="0">
                <a:solidFill>
                  <a:srgbClr val="FFFFFF"/>
                </a:solidFill>
                <a:latin typeface="DIN 2014"/>
                <a:ea typeface="DIN 2014" panose="020B0504020202020204" pitchFamily="34" charset="0"/>
                <a:cs typeface="Assistant"/>
              </a:rPr>
              <a:t> 614.852.7565 </a:t>
            </a:r>
            <a:r>
              <a:rPr lang="en-US" sz="1000" dirty="0">
                <a:solidFill>
                  <a:srgbClr val="ED1C24"/>
                </a:solidFill>
                <a:latin typeface="DIN 2014"/>
                <a:ea typeface="DIN 2014" panose="020B0504020202020204" pitchFamily="34" charset="0"/>
                <a:cs typeface="Assistant"/>
              </a:rPr>
              <a:t>|</a:t>
            </a:r>
            <a:r>
              <a:rPr lang="en-US" sz="1000" dirty="0">
                <a:solidFill>
                  <a:srgbClr val="FFFFFF"/>
                </a:solidFill>
                <a:latin typeface="DIN 2014"/>
                <a:ea typeface="DIN 2014" panose="020B0504020202020204" pitchFamily="34" charset="0"/>
                <a:cs typeface="Assistant"/>
              </a:rPr>
              <a:t> sgardner@oliodevgrp.com</a:t>
            </a:r>
            <a:endParaRPr lang="en-US" sz="1000" dirty="0">
              <a:latin typeface="DIN 2014"/>
              <a:ea typeface="DIN 2014" panose="020B0504020202020204" pitchFamily="34" charset="0"/>
              <a:cs typeface="Assistan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509798-B3C4-4565-895B-4619E0A818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397" y="107702"/>
            <a:ext cx="1668388" cy="52971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4319B2E-7AA3-C325-BBBB-F7BA5CB4A80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44793" y="614951"/>
            <a:ext cx="14299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>
                <a:solidFill>
                  <a:schemeClr val="bg1"/>
                </a:solidFill>
                <a:latin typeface="Assistant" pitchFamily="2" charset="-79"/>
                <a:ea typeface="Arial" pitchFamily="34" charset="-122"/>
                <a:cs typeface="Assistant" pitchFamily="2" charset="-79"/>
              </a:rPr>
              <a:t>www.oliodevgrp.com</a:t>
            </a:r>
            <a:endParaRPr lang="en-US" sz="110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AC3895B-7CB3-9B6D-636A-678F9F1E03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5232"/>
          <a:stretch>
            <a:fillRect/>
          </a:stretch>
        </p:blipFill>
        <p:spPr>
          <a:xfrm>
            <a:off x="8519993" y="4853507"/>
            <a:ext cx="546229" cy="26776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C313CAC-D6E9-6D34-CB19-84DC74AC21A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800" y="1253913"/>
            <a:ext cx="6111256" cy="3453073"/>
            <a:chOff x="75800" y="1253913"/>
            <a:chExt cx="6111256" cy="345307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40F0A4B-1604-3598-04B8-A1CA4A0127F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5800" y="1253913"/>
              <a:ext cx="6111256" cy="3453073"/>
              <a:chOff x="75800" y="1253913"/>
              <a:chExt cx="6111256" cy="3453073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DA5F4BD-7833-CED2-3659-7C9448929AFD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75800" y="1253913"/>
                <a:ext cx="6111256" cy="3453073"/>
                <a:chOff x="75800" y="1253913"/>
                <a:chExt cx="6111256" cy="3453073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0F7B892F-ADE2-2A76-22AF-D4D538008F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800" y="1253913"/>
                  <a:ext cx="6111256" cy="3453073"/>
                </a:xfrm>
                <a:prstGeom prst="rect">
                  <a:avLst/>
                </a:prstGeom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C538F63-451C-DBD7-AA43-40A15DE6E2B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154891">
                  <a:off x="4418747" y="4082169"/>
                  <a:ext cx="546213" cy="10660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b="1" dirty="0">
                      <a:solidFill>
                        <a:srgbClr val="ED1C24"/>
                      </a:solidFill>
                      <a:latin typeface="Assistant" pitchFamily="2" charset="-79"/>
                      <a:cs typeface="Assistant" pitchFamily="2" charset="-79"/>
                    </a:rPr>
                    <a:t>AVAILABLE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9B3188E-F154-34C6-D336-62F898576F8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150650">
                  <a:off x="4440179" y="4307195"/>
                  <a:ext cx="412828" cy="100799"/>
                </a:xfrm>
                <a:prstGeom prst="rect">
                  <a:avLst/>
                </a:prstGeom>
                <a:solidFill>
                  <a:srgbClr val="C0C0C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b="1" dirty="0">
                      <a:solidFill>
                        <a:srgbClr val="ED1C24"/>
                      </a:solidFill>
                      <a:latin typeface="Assistant" pitchFamily="2" charset="-79"/>
                      <a:cs typeface="Assistant" pitchFamily="2" charset="-79"/>
                    </a:rPr>
                    <a:t>LEASED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D9A018A-69FB-9B2C-A7E7-B6CD447D1B1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409628">
                  <a:off x="4437001" y="3419594"/>
                  <a:ext cx="115752" cy="315165"/>
                </a:xfrm>
                <a:prstGeom prst="rect">
                  <a:avLst/>
                </a:prstGeom>
                <a:solidFill>
                  <a:srgbClr val="C0C0C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 anchorCtr="0"/>
                <a:lstStyle/>
                <a:p>
                  <a:pPr algn="ctr"/>
                  <a:r>
                    <a:rPr lang="en-US" sz="500" b="1" dirty="0">
                      <a:solidFill>
                        <a:srgbClr val="ED1C24"/>
                      </a:solidFill>
                      <a:latin typeface="Assistant" pitchFamily="2" charset="-79"/>
                      <a:cs typeface="Assistant" pitchFamily="2" charset="-79"/>
                    </a:rPr>
                    <a:t>LEASED</a:t>
                  </a: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95DB7E7-DBCE-9BCA-75CF-E1335E95011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230070">
                  <a:off x="4690673" y="3627644"/>
                  <a:ext cx="412828" cy="100799"/>
                </a:xfrm>
                <a:prstGeom prst="rect">
                  <a:avLst/>
                </a:prstGeom>
                <a:solidFill>
                  <a:srgbClr val="C0C0C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00" b="1" dirty="0">
                      <a:solidFill>
                        <a:srgbClr val="ED1C24"/>
                      </a:solidFill>
                      <a:latin typeface="Assistant" pitchFamily="2" charset="-79"/>
                      <a:cs typeface="Assistant" pitchFamily="2" charset="-79"/>
                    </a:rPr>
                    <a:t>LEASED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BB60627-DF4D-6534-2327-CA71B5106B2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 rot="1175187">
                  <a:off x="4491966" y="3845991"/>
                  <a:ext cx="550580" cy="14486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b="1" dirty="0">
                      <a:solidFill>
                        <a:srgbClr val="ED1C24"/>
                      </a:solidFill>
                      <a:latin typeface="Assistant" pitchFamily="2" charset="-79"/>
                      <a:cs typeface="Assistant" pitchFamily="2" charset="-79"/>
                    </a:rPr>
                    <a:t>AVAILABLE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D43F2DA-CA49-4139-C9A9-360069CF7B03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5290815" y="4028870"/>
                <a:ext cx="729853" cy="508204"/>
                <a:chOff x="5290815" y="4028870"/>
                <a:chExt cx="729853" cy="508204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244511D6-F9CF-B2EB-2379-57CD0348CE2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5290815" y="4028870"/>
                  <a:ext cx="729853" cy="50820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500" b="1" dirty="0">
                    <a:solidFill>
                      <a:srgbClr val="ED1C24"/>
                    </a:solidFill>
                    <a:latin typeface="Assistant" pitchFamily="2" charset="-79"/>
                    <a:cs typeface="Assistant" pitchFamily="2" charset="-79"/>
                  </a:endParaRPr>
                </a:p>
                <a:p>
                  <a:pPr algn="ctr"/>
                  <a:endParaRPr lang="en-US" sz="500" b="1" dirty="0">
                    <a:solidFill>
                      <a:srgbClr val="ED1C24"/>
                    </a:solidFill>
                    <a:latin typeface="Assistant" pitchFamily="2" charset="-79"/>
                    <a:cs typeface="Assistant" pitchFamily="2" charset="-79"/>
                  </a:endParaRPr>
                </a:p>
                <a:p>
                  <a:pPr algn="ctr"/>
                  <a:endParaRPr lang="en-US" sz="500" b="1" dirty="0">
                    <a:solidFill>
                      <a:srgbClr val="ED1C24"/>
                    </a:solidFill>
                    <a:latin typeface="Assistant" pitchFamily="2" charset="-79"/>
                    <a:cs typeface="Assistant" pitchFamily="2" charset="-79"/>
                  </a:endParaRPr>
                </a:p>
                <a:p>
                  <a:pPr algn="ctr"/>
                  <a:endParaRPr lang="en-US" sz="500" b="1" dirty="0">
                    <a:solidFill>
                      <a:srgbClr val="ED1C24"/>
                    </a:solidFill>
                    <a:latin typeface="Assistant" pitchFamily="2" charset="-79"/>
                    <a:cs typeface="Assistant" pitchFamily="2" charset="-79"/>
                  </a:endParaRPr>
                </a:p>
                <a:p>
                  <a:pPr algn="ctr"/>
                  <a:r>
                    <a:rPr lang="en-US" sz="700" b="1" dirty="0">
                      <a:solidFill>
                        <a:srgbClr val="ED1C24"/>
                      </a:solidFill>
                      <a:latin typeface="Assistant" pitchFamily="2" charset="-79"/>
                      <a:cs typeface="Assistant" pitchFamily="2" charset="-79"/>
                    </a:rPr>
                    <a:t>COMING SOON!</a:t>
                  </a:r>
                </a:p>
              </p:txBody>
            </p:sp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204E9EE0-76DD-2BC9-1855-D564AAFBB10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14325" y="4121652"/>
                  <a:ext cx="682832" cy="24644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5C8592B-805A-4E94-854B-C758DB4D2FD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3420429" y="2073291"/>
              <a:ext cx="708025" cy="465888"/>
              <a:chOff x="3420429" y="2073291"/>
              <a:chExt cx="708025" cy="465888"/>
            </a:xfrm>
          </p:grpSpPr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F6D4E4FF-0E9E-690E-2EDA-4F29F61C2AA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420429" y="2073291"/>
                <a:ext cx="708025" cy="465888"/>
              </a:xfrm>
              <a:prstGeom prst="wedgeRectCallout">
                <a:avLst>
                  <a:gd name="adj1" fmla="val -19936"/>
                  <a:gd name="adj2" fmla="val 7135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600" b="1" dirty="0">
                    <a:solidFill>
                      <a:srgbClr val="ED1C24"/>
                    </a:solidFill>
                    <a:latin typeface="Assistant" pitchFamily="2" charset="-79"/>
                    <a:cs typeface="Assistant" pitchFamily="2" charset="-79"/>
                  </a:rPr>
                  <a:t>COMING SOON!</a:t>
                </a: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58B6628-6DFB-0924-DDED-8111A63E2A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2816" y="2288052"/>
                <a:ext cx="311626" cy="14104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2A4A5CEE-DF81-803A-F2D6-42F6BCFB82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2069" y="2218202"/>
                <a:ext cx="243996" cy="259158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64EF6D6-2163-2F73-D6DC-CBD88B4D0F9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392683" y="2771102"/>
              <a:ext cx="1094053" cy="1112979"/>
              <a:chOff x="4392683" y="2771102"/>
              <a:chExt cx="1094053" cy="1112979"/>
            </a:xfrm>
          </p:grpSpPr>
          <p:sp>
            <p:nvSpPr>
              <p:cNvPr id="60" name="Speech Bubble: Rectangle 59">
                <a:extLst>
                  <a:ext uri="{FF2B5EF4-FFF2-40B4-BE49-F238E27FC236}">
                    <a16:creationId xmlns:a16="http://schemas.microsoft.com/office/drawing/2014/main" id="{BFBF5776-CFBD-97BB-B3F8-12108DE628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92683" y="2771102"/>
                <a:ext cx="1094053" cy="1112979"/>
              </a:xfrm>
              <a:custGeom>
                <a:avLst/>
                <a:gdLst>
                  <a:gd name="csX0" fmla="*/ 0 w 899241"/>
                  <a:gd name="csY0" fmla="*/ 0 h 653848"/>
                  <a:gd name="csX1" fmla="*/ 149874 w 899241"/>
                  <a:gd name="csY1" fmla="*/ 0 h 653848"/>
                  <a:gd name="csX2" fmla="*/ 149874 w 899241"/>
                  <a:gd name="csY2" fmla="*/ 0 h 653848"/>
                  <a:gd name="csX3" fmla="*/ 374684 w 899241"/>
                  <a:gd name="csY3" fmla="*/ 0 h 653848"/>
                  <a:gd name="csX4" fmla="*/ 899241 w 899241"/>
                  <a:gd name="csY4" fmla="*/ 0 h 653848"/>
                  <a:gd name="csX5" fmla="*/ 899241 w 899241"/>
                  <a:gd name="csY5" fmla="*/ 381411 h 653848"/>
                  <a:gd name="csX6" fmla="*/ 899241 w 899241"/>
                  <a:gd name="csY6" fmla="*/ 381411 h 653848"/>
                  <a:gd name="csX7" fmla="*/ 899241 w 899241"/>
                  <a:gd name="csY7" fmla="*/ 544873 h 653848"/>
                  <a:gd name="csX8" fmla="*/ 899241 w 899241"/>
                  <a:gd name="csY8" fmla="*/ 653848 h 653848"/>
                  <a:gd name="csX9" fmla="*/ 374684 w 899241"/>
                  <a:gd name="csY9" fmla="*/ 653848 h 653848"/>
                  <a:gd name="csX10" fmla="*/ 77622 w 899241"/>
                  <a:gd name="csY10" fmla="*/ 1117629 h 653848"/>
                  <a:gd name="csX11" fmla="*/ 149874 w 899241"/>
                  <a:gd name="csY11" fmla="*/ 653848 h 653848"/>
                  <a:gd name="csX12" fmla="*/ 0 w 899241"/>
                  <a:gd name="csY12" fmla="*/ 653848 h 653848"/>
                  <a:gd name="csX13" fmla="*/ 0 w 899241"/>
                  <a:gd name="csY13" fmla="*/ 544873 h 653848"/>
                  <a:gd name="csX14" fmla="*/ 0 w 899241"/>
                  <a:gd name="csY14" fmla="*/ 381411 h 653848"/>
                  <a:gd name="csX15" fmla="*/ 0 w 899241"/>
                  <a:gd name="csY15" fmla="*/ 381411 h 653848"/>
                  <a:gd name="csX16" fmla="*/ 0 w 899241"/>
                  <a:gd name="csY16" fmla="*/ 0 h 653848"/>
                  <a:gd name="csX0" fmla="*/ 0 w 899241"/>
                  <a:gd name="csY0" fmla="*/ 0 h 1147679"/>
                  <a:gd name="csX1" fmla="*/ 149874 w 899241"/>
                  <a:gd name="csY1" fmla="*/ 0 h 1147679"/>
                  <a:gd name="csX2" fmla="*/ 149874 w 899241"/>
                  <a:gd name="csY2" fmla="*/ 0 h 1147679"/>
                  <a:gd name="csX3" fmla="*/ 374684 w 899241"/>
                  <a:gd name="csY3" fmla="*/ 0 h 1147679"/>
                  <a:gd name="csX4" fmla="*/ 899241 w 899241"/>
                  <a:gd name="csY4" fmla="*/ 0 h 1147679"/>
                  <a:gd name="csX5" fmla="*/ 899241 w 899241"/>
                  <a:gd name="csY5" fmla="*/ 381411 h 1147679"/>
                  <a:gd name="csX6" fmla="*/ 899241 w 899241"/>
                  <a:gd name="csY6" fmla="*/ 381411 h 1147679"/>
                  <a:gd name="csX7" fmla="*/ 899241 w 899241"/>
                  <a:gd name="csY7" fmla="*/ 544873 h 1147679"/>
                  <a:gd name="csX8" fmla="*/ 899241 w 899241"/>
                  <a:gd name="csY8" fmla="*/ 653848 h 1147679"/>
                  <a:gd name="csX9" fmla="*/ 374684 w 899241"/>
                  <a:gd name="csY9" fmla="*/ 653848 h 1147679"/>
                  <a:gd name="csX10" fmla="*/ 77622 w 899241"/>
                  <a:gd name="csY10" fmla="*/ 1117629 h 1147679"/>
                  <a:gd name="csX11" fmla="*/ 89609 w 899241"/>
                  <a:gd name="csY11" fmla="*/ 1147679 h 1147679"/>
                  <a:gd name="csX12" fmla="*/ 149874 w 899241"/>
                  <a:gd name="csY12" fmla="*/ 653848 h 1147679"/>
                  <a:gd name="csX13" fmla="*/ 0 w 899241"/>
                  <a:gd name="csY13" fmla="*/ 653848 h 1147679"/>
                  <a:gd name="csX14" fmla="*/ 0 w 899241"/>
                  <a:gd name="csY14" fmla="*/ 544873 h 1147679"/>
                  <a:gd name="csX15" fmla="*/ 0 w 899241"/>
                  <a:gd name="csY15" fmla="*/ 381411 h 1147679"/>
                  <a:gd name="csX16" fmla="*/ 0 w 899241"/>
                  <a:gd name="csY16" fmla="*/ 381411 h 1147679"/>
                  <a:gd name="csX17" fmla="*/ 0 w 899241"/>
                  <a:gd name="csY17" fmla="*/ 0 h 1147679"/>
                  <a:gd name="csX0" fmla="*/ 0 w 899241"/>
                  <a:gd name="csY0" fmla="*/ 0 h 1147679"/>
                  <a:gd name="csX1" fmla="*/ 149874 w 899241"/>
                  <a:gd name="csY1" fmla="*/ 0 h 1147679"/>
                  <a:gd name="csX2" fmla="*/ 149874 w 899241"/>
                  <a:gd name="csY2" fmla="*/ 0 h 1147679"/>
                  <a:gd name="csX3" fmla="*/ 374684 w 899241"/>
                  <a:gd name="csY3" fmla="*/ 0 h 1147679"/>
                  <a:gd name="csX4" fmla="*/ 899241 w 899241"/>
                  <a:gd name="csY4" fmla="*/ 0 h 1147679"/>
                  <a:gd name="csX5" fmla="*/ 899241 w 899241"/>
                  <a:gd name="csY5" fmla="*/ 381411 h 1147679"/>
                  <a:gd name="csX6" fmla="*/ 899241 w 899241"/>
                  <a:gd name="csY6" fmla="*/ 381411 h 1147679"/>
                  <a:gd name="csX7" fmla="*/ 899241 w 899241"/>
                  <a:gd name="csY7" fmla="*/ 544873 h 1147679"/>
                  <a:gd name="csX8" fmla="*/ 899241 w 899241"/>
                  <a:gd name="csY8" fmla="*/ 653848 h 1147679"/>
                  <a:gd name="csX9" fmla="*/ 374684 w 899241"/>
                  <a:gd name="csY9" fmla="*/ 653848 h 1147679"/>
                  <a:gd name="csX10" fmla="*/ 77622 w 899241"/>
                  <a:gd name="csY10" fmla="*/ 1117629 h 1147679"/>
                  <a:gd name="csX11" fmla="*/ 89609 w 899241"/>
                  <a:gd name="csY11" fmla="*/ 1147679 h 1147679"/>
                  <a:gd name="csX12" fmla="*/ 251474 w 899241"/>
                  <a:gd name="csY12" fmla="*/ 653848 h 1147679"/>
                  <a:gd name="csX13" fmla="*/ 0 w 899241"/>
                  <a:gd name="csY13" fmla="*/ 653848 h 1147679"/>
                  <a:gd name="csX14" fmla="*/ 0 w 899241"/>
                  <a:gd name="csY14" fmla="*/ 544873 h 1147679"/>
                  <a:gd name="csX15" fmla="*/ 0 w 899241"/>
                  <a:gd name="csY15" fmla="*/ 381411 h 1147679"/>
                  <a:gd name="csX16" fmla="*/ 0 w 899241"/>
                  <a:gd name="csY16" fmla="*/ 381411 h 1147679"/>
                  <a:gd name="csX17" fmla="*/ 0 w 899241"/>
                  <a:gd name="csY17" fmla="*/ 0 h 1147679"/>
                  <a:gd name="csX0" fmla="*/ 0 w 899241"/>
                  <a:gd name="csY0" fmla="*/ 0 h 1147679"/>
                  <a:gd name="csX1" fmla="*/ 149874 w 899241"/>
                  <a:gd name="csY1" fmla="*/ 0 h 1147679"/>
                  <a:gd name="csX2" fmla="*/ 149874 w 899241"/>
                  <a:gd name="csY2" fmla="*/ 0 h 1147679"/>
                  <a:gd name="csX3" fmla="*/ 374684 w 899241"/>
                  <a:gd name="csY3" fmla="*/ 0 h 1147679"/>
                  <a:gd name="csX4" fmla="*/ 899241 w 899241"/>
                  <a:gd name="csY4" fmla="*/ 0 h 1147679"/>
                  <a:gd name="csX5" fmla="*/ 899241 w 899241"/>
                  <a:gd name="csY5" fmla="*/ 381411 h 1147679"/>
                  <a:gd name="csX6" fmla="*/ 899241 w 899241"/>
                  <a:gd name="csY6" fmla="*/ 381411 h 1147679"/>
                  <a:gd name="csX7" fmla="*/ 899241 w 899241"/>
                  <a:gd name="csY7" fmla="*/ 544873 h 1147679"/>
                  <a:gd name="csX8" fmla="*/ 899241 w 899241"/>
                  <a:gd name="csY8" fmla="*/ 653848 h 1147679"/>
                  <a:gd name="csX9" fmla="*/ 374684 w 899241"/>
                  <a:gd name="csY9" fmla="*/ 653848 h 1147679"/>
                  <a:gd name="csX10" fmla="*/ 96798 w 899241"/>
                  <a:gd name="csY10" fmla="*/ 1123911 h 1147679"/>
                  <a:gd name="csX11" fmla="*/ 89609 w 899241"/>
                  <a:gd name="csY11" fmla="*/ 1147679 h 1147679"/>
                  <a:gd name="csX12" fmla="*/ 251474 w 899241"/>
                  <a:gd name="csY12" fmla="*/ 653848 h 1147679"/>
                  <a:gd name="csX13" fmla="*/ 0 w 899241"/>
                  <a:gd name="csY13" fmla="*/ 653848 h 1147679"/>
                  <a:gd name="csX14" fmla="*/ 0 w 899241"/>
                  <a:gd name="csY14" fmla="*/ 544873 h 1147679"/>
                  <a:gd name="csX15" fmla="*/ 0 w 899241"/>
                  <a:gd name="csY15" fmla="*/ 381411 h 1147679"/>
                  <a:gd name="csX16" fmla="*/ 0 w 899241"/>
                  <a:gd name="csY16" fmla="*/ 381411 h 1147679"/>
                  <a:gd name="csX17" fmla="*/ 0 w 899241"/>
                  <a:gd name="csY17" fmla="*/ 0 h 1147679"/>
                  <a:gd name="csX0" fmla="*/ 0 w 899241"/>
                  <a:gd name="csY0" fmla="*/ 0 h 1175949"/>
                  <a:gd name="csX1" fmla="*/ 149874 w 899241"/>
                  <a:gd name="csY1" fmla="*/ 0 h 1175949"/>
                  <a:gd name="csX2" fmla="*/ 149874 w 899241"/>
                  <a:gd name="csY2" fmla="*/ 0 h 1175949"/>
                  <a:gd name="csX3" fmla="*/ 374684 w 899241"/>
                  <a:gd name="csY3" fmla="*/ 0 h 1175949"/>
                  <a:gd name="csX4" fmla="*/ 899241 w 899241"/>
                  <a:gd name="csY4" fmla="*/ 0 h 1175949"/>
                  <a:gd name="csX5" fmla="*/ 899241 w 899241"/>
                  <a:gd name="csY5" fmla="*/ 381411 h 1175949"/>
                  <a:gd name="csX6" fmla="*/ 899241 w 899241"/>
                  <a:gd name="csY6" fmla="*/ 381411 h 1175949"/>
                  <a:gd name="csX7" fmla="*/ 899241 w 899241"/>
                  <a:gd name="csY7" fmla="*/ 544873 h 1175949"/>
                  <a:gd name="csX8" fmla="*/ 899241 w 899241"/>
                  <a:gd name="csY8" fmla="*/ 653848 h 1175949"/>
                  <a:gd name="csX9" fmla="*/ 374684 w 899241"/>
                  <a:gd name="csY9" fmla="*/ 653848 h 1175949"/>
                  <a:gd name="csX10" fmla="*/ 96798 w 899241"/>
                  <a:gd name="csY10" fmla="*/ 1123911 h 1175949"/>
                  <a:gd name="csX11" fmla="*/ 56736 w 899241"/>
                  <a:gd name="csY11" fmla="*/ 1175949 h 1175949"/>
                  <a:gd name="csX12" fmla="*/ 251474 w 899241"/>
                  <a:gd name="csY12" fmla="*/ 653848 h 1175949"/>
                  <a:gd name="csX13" fmla="*/ 0 w 899241"/>
                  <a:gd name="csY13" fmla="*/ 653848 h 1175949"/>
                  <a:gd name="csX14" fmla="*/ 0 w 899241"/>
                  <a:gd name="csY14" fmla="*/ 544873 h 1175949"/>
                  <a:gd name="csX15" fmla="*/ 0 w 899241"/>
                  <a:gd name="csY15" fmla="*/ 381411 h 1175949"/>
                  <a:gd name="csX16" fmla="*/ 0 w 899241"/>
                  <a:gd name="csY16" fmla="*/ 381411 h 1175949"/>
                  <a:gd name="csX17" fmla="*/ 0 w 899241"/>
                  <a:gd name="csY17" fmla="*/ 0 h 117594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</a:cxnLst>
                <a:rect l="l" t="t" r="r" b="b"/>
                <a:pathLst>
                  <a:path w="899241" h="1175949">
                    <a:moveTo>
                      <a:pt x="0" y="0"/>
                    </a:moveTo>
                    <a:lnTo>
                      <a:pt x="149874" y="0"/>
                    </a:lnTo>
                    <a:lnTo>
                      <a:pt x="149874" y="0"/>
                    </a:lnTo>
                    <a:lnTo>
                      <a:pt x="374684" y="0"/>
                    </a:lnTo>
                    <a:lnTo>
                      <a:pt x="899241" y="0"/>
                    </a:lnTo>
                    <a:lnTo>
                      <a:pt x="899241" y="381411"/>
                    </a:lnTo>
                    <a:lnTo>
                      <a:pt x="899241" y="381411"/>
                    </a:lnTo>
                    <a:lnTo>
                      <a:pt x="899241" y="544873"/>
                    </a:lnTo>
                    <a:lnTo>
                      <a:pt x="899241" y="653848"/>
                    </a:lnTo>
                    <a:lnTo>
                      <a:pt x="374684" y="653848"/>
                    </a:lnTo>
                    <a:lnTo>
                      <a:pt x="96798" y="1123911"/>
                    </a:lnTo>
                    <a:lnTo>
                      <a:pt x="56736" y="1175949"/>
                    </a:lnTo>
                    <a:lnTo>
                      <a:pt x="251474" y="653848"/>
                    </a:lnTo>
                    <a:lnTo>
                      <a:pt x="0" y="653848"/>
                    </a:lnTo>
                    <a:lnTo>
                      <a:pt x="0" y="544873"/>
                    </a:lnTo>
                    <a:lnTo>
                      <a:pt x="0" y="381411"/>
                    </a:lnTo>
                    <a:lnTo>
                      <a:pt x="0" y="381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800" b="1" dirty="0">
                    <a:solidFill>
                      <a:srgbClr val="ED1C24"/>
                    </a:solidFill>
                    <a:latin typeface="Assistant" pitchFamily="2" charset="-79"/>
                    <a:cs typeface="Assistant" pitchFamily="2" charset="-79"/>
                  </a:rPr>
                  <a:t>COMING SOON!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F8477EE-A04F-FA81-BE30-2236F47CC06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60531" y="3108116"/>
                <a:ext cx="588302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212129"/>
                    </a:solidFill>
                    <a:latin typeface="Assistant" pitchFamily="2" charset="-79"/>
                    <a:cs typeface="Assistant" pitchFamily="2" charset="-79"/>
                  </a:rPr>
                  <a:t>+</a:t>
                </a:r>
              </a:p>
              <a:p>
                <a:pPr algn="ctr"/>
                <a:r>
                  <a:rPr lang="en-US" sz="700" b="1" dirty="0">
                    <a:solidFill>
                      <a:srgbClr val="212129"/>
                    </a:solidFill>
                    <a:latin typeface="Assistant" pitchFamily="2" charset="-79"/>
                    <a:cs typeface="Assistant" pitchFamily="2" charset="-79"/>
                  </a:rPr>
                  <a:t>NATIONAL QSR</a:t>
                </a:r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326B40BF-0DFD-9501-6155-710558692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/>
              </a:blip>
              <a:srcRect t="27547" r="93" b="28207"/>
              <a:stretch>
                <a:fillRect/>
              </a:stretch>
            </p:blipFill>
            <p:spPr>
              <a:xfrm>
                <a:off x="4427540" y="2953709"/>
                <a:ext cx="478681" cy="186094"/>
              </a:xfrm>
              <a:prstGeom prst="rect">
                <a:avLst/>
              </a:prstGeom>
              <a:effectLst/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F5C38770-9E42-4BF8-21A1-A3FC9EA1D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 t="33094" r="2180" b="31852"/>
              <a:stretch>
                <a:fillRect/>
              </a:stretch>
            </p:blipFill>
            <p:spPr>
              <a:xfrm>
                <a:off x="4943864" y="3002773"/>
                <a:ext cx="520671" cy="1130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7DBD18BF-5258-9883-57CB-A38A281F4B28}"/>
              </a:ext>
            </a:extLst>
          </p:cNvPr>
          <p:cNvSpPr/>
          <p:nvPr/>
        </p:nvSpPr>
        <p:spPr>
          <a:xfrm>
            <a:off x="7549794" y="3341828"/>
            <a:ext cx="1197591" cy="109177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A5D5DEBD-9B6E-4E61-E21A-46655BC55CE1}"/>
              </a:ext>
            </a:extLst>
          </p:cNvPr>
          <p:cNvSpPr/>
          <p:nvPr/>
        </p:nvSpPr>
        <p:spPr>
          <a:xfrm>
            <a:off x="37772" y="747665"/>
            <a:ext cx="4175996" cy="1828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  <a:latin typeface="DIN 2014" panose="020B0504020202020204" pitchFamily="34" charset="0"/>
                <a:ea typeface="DIN 2014" panose="020B0504020202020204" pitchFamily="34" charset="0"/>
                <a:cs typeface="Assistant"/>
              </a:rPr>
              <a:t>LAND LEASE OPPORTUNITY </a:t>
            </a:r>
            <a:r>
              <a:rPr lang="en-US" sz="1000" b="1" dirty="0">
                <a:solidFill>
                  <a:srgbClr val="ED1C24"/>
                </a:solidFill>
                <a:latin typeface="DIN 2014" panose="020B0504020202020204" pitchFamily="34" charset="0"/>
                <a:ea typeface="DIN 2014" panose="020B0504020202020204" pitchFamily="34" charset="0"/>
                <a:cs typeface="Assistant"/>
              </a:rPr>
              <a:t>|</a:t>
            </a:r>
            <a:r>
              <a:rPr lang="en-US" sz="1000" b="1" dirty="0">
                <a:solidFill>
                  <a:srgbClr val="FFFFFF"/>
                </a:solidFill>
                <a:latin typeface="DIN 2014" panose="020B0504020202020204" pitchFamily="34" charset="0"/>
                <a:ea typeface="DIN 2014" panose="020B0504020202020204" pitchFamily="34" charset="0"/>
                <a:cs typeface="Assistant"/>
              </a:rPr>
              <a:t> PAD READY, BUILD-TO-SUIT AVAILABLE</a:t>
            </a:r>
            <a:endParaRPr lang="en-US" sz="1000" b="1" dirty="0">
              <a:latin typeface="DIN 2014" panose="020B0504020202020204" pitchFamily="34" charset="0"/>
              <a:ea typeface="DIN 2014" panose="020B0504020202020204" pitchFamily="34" charset="0"/>
              <a:cs typeface="Assistan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A1C136-9114-72A4-0FFE-20CBD20996A0}"/>
              </a:ext>
            </a:extLst>
          </p:cNvPr>
          <p:cNvCxnSpPr>
            <a:cxnSpLocks/>
          </p:cNvCxnSpPr>
          <p:nvPr/>
        </p:nvCxnSpPr>
        <p:spPr>
          <a:xfrm flipV="1">
            <a:off x="135506" y="543029"/>
            <a:ext cx="6117029" cy="16227"/>
          </a:xfrm>
          <a:prstGeom prst="line">
            <a:avLst/>
          </a:prstGeom>
          <a:ln w="31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71B2797-2B94-126A-556B-A87FEF684A6C}"/>
              </a:ext>
            </a:extLst>
          </p:cNvPr>
          <p:cNvSpPr txBox="1"/>
          <p:nvPr/>
        </p:nvSpPr>
        <p:spPr>
          <a:xfrm>
            <a:off x="-6788" y="952104"/>
            <a:ext cx="6020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ssistant" pitchFamily="2" charset="-79"/>
                <a:ea typeface="DIN 2014" panose="020B0504020202020204" pitchFamily="34" charset="0"/>
                <a:cs typeface="Assistant" pitchFamily="2" charset="-79"/>
              </a:rPr>
              <a:t>ZONING</a:t>
            </a:r>
            <a:r>
              <a:rPr lang="en-US" sz="1200" b="1" dirty="0">
                <a:solidFill>
                  <a:srgbClr val="ED1C24"/>
                </a:solidFill>
                <a:latin typeface="Assistant" pitchFamily="2" charset="-79"/>
                <a:ea typeface="DIN 2014" panose="020B0504020202020204" pitchFamily="34" charset="0"/>
                <a:cs typeface="Assistant" pitchFamily="2" charset="-79"/>
              </a:rPr>
              <a:t> |</a:t>
            </a:r>
            <a:r>
              <a:rPr lang="en-US" sz="1200" b="1" dirty="0">
                <a:latin typeface="Assistant" pitchFamily="2" charset="-79"/>
                <a:ea typeface="DIN 2014" panose="020B0504020202020204" pitchFamily="34" charset="0"/>
                <a:cs typeface="Assistant" pitchFamily="2" charset="-79"/>
              </a:rPr>
              <a:t> PLANNED MIXED-USE OVERLAY</a:t>
            </a:r>
            <a:r>
              <a:rPr lang="en-US" sz="1200" b="1" dirty="0">
                <a:solidFill>
                  <a:srgbClr val="ED1C24"/>
                </a:solidFill>
                <a:latin typeface="Assistant" pitchFamily="2" charset="-79"/>
                <a:ea typeface="DIN 2014" panose="020B0504020202020204" pitchFamily="34" charset="0"/>
                <a:cs typeface="Assistant" pitchFamily="2" charset="-79"/>
              </a:rPr>
              <a:t> |</a:t>
            </a:r>
            <a:r>
              <a:rPr lang="en-US" sz="1200" b="1" dirty="0">
                <a:latin typeface="Assistant" pitchFamily="2" charset="-79"/>
                <a:ea typeface="DIN 2014" panose="020B0504020202020204" pitchFamily="34" charset="0"/>
                <a:cs typeface="Assistant" pitchFamily="2" charset="-79"/>
              </a:rPr>
              <a:t> DRIVE-THROUGH PERMITTED </a:t>
            </a:r>
            <a:r>
              <a:rPr lang="en-US" sz="1200" b="1" dirty="0">
                <a:solidFill>
                  <a:srgbClr val="ED1C24"/>
                </a:solidFill>
                <a:latin typeface="Assistant" pitchFamily="2" charset="-79"/>
                <a:ea typeface="DIN 2014" panose="020B0504020202020204" pitchFamily="34" charset="0"/>
                <a:cs typeface="Assistant" pitchFamily="2" charset="-79"/>
              </a:rPr>
              <a:t>| </a:t>
            </a:r>
            <a:r>
              <a:rPr lang="en-US" sz="1200" b="1" dirty="0">
                <a:latin typeface="Assistant" pitchFamily="2" charset="-79"/>
                <a:ea typeface="DIN 2014" panose="020B0504020202020204" pitchFamily="34" charset="0"/>
                <a:cs typeface="Assistant" pitchFamily="2" charset="-79"/>
              </a:rPr>
              <a:t>SUBDIVIDABLE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53932792-E854-D9E1-38A4-D57121734E04}"/>
              </a:ext>
            </a:extLst>
          </p:cNvPr>
          <p:cNvSpPr/>
          <p:nvPr/>
        </p:nvSpPr>
        <p:spPr>
          <a:xfrm rot="1229890">
            <a:off x="5136953" y="3602490"/>
            <a:ext cx="1077342" cy="69143"/>
          </a:xfrm>
          <a:prstGeom prst="parallelogram">
            <a:avLst/>
          </a:prstGeom>
          <a:solidFill>
            <a:srgbClr val="DACA9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9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20000">
              <a:schemeClr val="bg1"/>
            </a:gs>
            <a:gs pos="52000">
              <a:srgbClr val="C0C0C0"/>
            </a:gs>
            <a:gs pos="84000">
              <a:srgbClr val="F1F1F1"/>
            </a:gs>
            <a:gs pos="100000">
              <a:srgbClr val="212129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60FEC1-2DE3-BC35-F44E-0349F9BDB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B832BF5-B1AA-DCCA-1711-CBB585DFF60B}"/>
              </a:ext>
            </a:extLst>
          </p:cNvPr>
          <p:cNvSpPr>
            <a:spLocks/>
          </p:cNvSpPr>
          <p:nvPr/>
        </p:nvSpPr>
        <p:spPr>
          <a:xfrm>
            <a:off x="-14288" y="-9174"/>
            <a:ext cx="9172575" cy="976102"/>
          </a:xfrm>
          <a:prstGeom prst="rect">
            <a:avLst/>
          </a:prstGeom>
          <a:solidFill>
            <a:srgbClr val="212129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55139EA-35A2-73D5-DA8C-0BE48C1B82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286" y="84169"/>
            <a:ext cx="8359775" cy="42602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ED1C24"/>
                </a:solidFill>
                <a:latin typeface="DIN 2014" panose="020B0504020202020204" pitchFamily="34" charset="0"/>
                <a:ea typeface="DIN 2014" panose="020B0504020202020204" pitchFamily="34" charset="0"/>
                <a:cs typeface="Arial Black" pitchFamily="34" charset="-120"/>
              </a:rPr>
              <a:t>DELAWARE</a:t>
            </a:r>
            <a:endParaRPr lang="en-US" sz="4400" b="1" dirty="0">
              <a:solidFill>
                <a:srgbClr val="ED1C24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1F8186F-EA66-32D2-6AD6-480FF06BB705}"/>
              </a:ext>
            </a:extLst>
          </p:cNvPr>
          <p:cNvSpPr>
            <a:spLocks/>
          </p:cNvSpPr>
          <p:nvPr/>
        </p:nvSpPr>
        <p:spPr>
          <a:xfrm>
            <a:off x="49211" y="585397"/>
            <a:ext cx="6389110" cy="1828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Assistant"/>
                <a:ea typeface="Arial" pitchFamily="34" charset="-122"/>
                <a:cs typeface="Assistant"/>
              </a:rPr>
              <a:t>Up to </a:t>
            </a:r>
            <a:r>
              <a:rPr lang="en-US" sz="1600" dirty="0">
                <a:solidFill>
                  <a:schemeClr val="bg1"/>
                </a:solidFill>
                <a:latin typeface="Assistant"/>
                <a:ea typeface="Arial" pitchFamily="34" charset="-122"/>
                <a:cs typeface="Assistant"/>
              </a:rPr>
              <a:t>2.6</a:t>
            </a:r>
            <a:r>
              <a:rPr lang="en-US" sz="1600" dirty="0">
                <a:solidFill>
                  <a:srgbClr val="FFFFFF"/>
                </a:solidFill>
                <a:latin typeface="Assistant"/>
                <a:ea typeface="Arial" pitchFamily="34" charset="-122"/>
                <a:cs typeface="Assistant"/>
              </a:rPr>
              <a:t> Acre Opportunity </a:t>
            </a:r>
            <a:r>
              <a:rPr lang="en-US" sz="1400" dirty="0">
                <a:solidFill>
                  <a:srgbClr val="ED1C24"/>
                </a:solidFill>
                <a:latin typeface="Assistant"/>
                <a:ea typeface="Arial" pitchFamily="34" charset="-122"/>
                <a:cs typeface="Assistant"/>
              </a:rPr>
              <a:t>|</a:t>
            </a:r>
            <a:r>
              <a:rPr lang="en-US" sz="1600" dirty="0">
                <a:solidFill>
                  <a:srgbClr val="FFFFFF"/>
                </a:solidFill>
                <a:latin typeface="Assistant"/>
                <a:ea typeface="Arial" pitchFamily="34" charset="-122"/>
                <a:cs typeface="Assistant"/>
              </a:rPr>
              <a:t> 1550 Sunbury Road, Delaware, OH 43015</a:t>
            </a:r>
            <a:endParaRPr lang="en-US" sz="1600" dirty="0">
              <a:latin typeface="Assistant"/>
              <a:cs typeface="Assistant"/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FF0AB657-170D-B483-435E-71B3EE7D81AC}"/>
              </a:ext>
            </a:extLst>
          </p:cNvPr>
          <p:cNvSpPr/>
          <p:nvPr/>
        </p:nvSpPr>
        <p:spPr>
          <a:xfrm>
            <a:off x="5510288" y="966010"/>
            <a:ext cx="2194151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212129"/>
                </a:solidFill>
                <a:latin typeface="Assistant" pitchFamily="2" charset="-79"/>
                <a:ea typeface="DIN 2014" panose="020B0504020202020204" pitchFamily="34" charset="0"/>
                <a:cs typeface="Assistant" pitchFamily="2" charset="-79"/>
              </a:rPr>
              <a:t>TRADE AREA DEMOGRAPHICS</a:t>
            </a:r>
            <a:endParaRPr lang="en-US" sz="1200" dirty="0">
              <a:solidFill>
                <a:srgbClr val="212129"/>
              </a:solidFill>
              <a:latin typeface="Assistant" pitchFamily="2" charset="-79"/>
              <a:ea typeface="DIN 2014" panose="020B0504020202020204" pitchFamily="34" charset="0"/>
              <a:cs typeface="Assistant" pitchFamily="2" charset="-79"/>
            </a:endParaRPr>
          </a:p>
        </p:txBody>
      </p:sp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id="{D36F5373-2DB0-3FDB-7F62-3B57C5CF8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36669"/>
              </p:ext>
            </p:extLst>
          </p:nvPr>
        </p:nvGraphicFramePr>
        <p:xfrm>
          <a:off x="5627076" y="1289538"/>
          <a:ext cx="3345248" cy="2335093"/>
        </p:xfrm>
        <a:graphic>
          <a:graphicData uri="http://schemas.openxmlformats.org/drawingml/2006/table">
            <a:tbl>
              <a:tblPr/>
              <a:tblGrid>
                <a:gridCol w="84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143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 b="1" dirty="0">
                        <a:solidFill>
                          <a:schemeClr val="bg1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0" marR="0" marT="0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1-Mile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3-Mile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2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5-Mile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4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Population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>
                          <a:latin typeface="Assistant" pitchFamily="2" charset="-79"/>
                          <a:cs typeface="Assistant" pitchFamily="2" charset="-79"/>
                        </a:rPr>
                        <a:t>5,847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42,498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>
                          <a:latin typeface="Assistant" pitchFamily="2" charset="-79"/>
                          <a:cs typeface="Assistant" pitchFamily="2" charset="-79"/>
                        </a:rPr>
                        <a:t>89,321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3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Households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2,187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15,893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>
                          <a:latin typeface="Assistant" pitchFamily="2" charset="-79"/>
                          <a:cs typeface="Assistant" pitchFamily="2" charset="-79"/>
                        </a:rPr>
                        <a:t>33,741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Avg. Household Income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$97,412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$112,634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$118,907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64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Median Age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>
                          <a:latin typeface="Assistant" pitchFamily="2" charset="-79"/>
                          <a:cs typeface="Assistant" pitchFamily="2" charset="-79"/>
                        </a:rPr>
                        <a:t>34.2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>
                          <a:latin typeface="Assistant" pitchFamily="2" charset="-79"/>
                          <a:cs typeface="Assistant" pitchFamily="2" charset="-79"/>
                        </a:rPr>
                        <a:t>36.1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37.4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771448"/>
                  </a:ext>
                </a:extLst>
              </a:tr>
              <a:tr h="2930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Daytime Employees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3,214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18,762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>
                          <a:latin typeface="Assistant" pitchFamily="2" charset="-79"/>
                          <a:cs typeface="Assistant" pitchFamily="2" charset="-79"/>
                        </a:rPr>
                        <a:t>41,508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56059"/>
                  </a:ext>
                </a:extLst>
              </a:tr>
              <a:tr h="4164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Population Growth (2020–2024)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>
                          <a:latin typeface="Assistant" pitchFamily="2" charset="-79"/>
                          <a:cs typeface="Assistant" pitchFamily="2" charset="-79"/>
                        </a:rPr>
                        <a:t>+9.8%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+11.1%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+10.4%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625641"/>
                  </a:ext>
                </a:extLst>
              </a:tr>
              <a:tr h="4164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College Educated (Bachelor's+)</a:t>
                      </a:r>
                    </a:p>
                  </a:txBody>
                  <a:tcPr marL="0" marR="0" marT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42%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48%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" dirty="0">
                          <a:latin typeface="Assistant" pitchFamily="2" charset="-79"/>
                          <a:cs typeface="Assistant" pitchFamily="2" charset="-79"/>
                        </a:rPr>
                        <a:t>51%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1C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056381"/>
                  </a:ext>
                </a:extLst>
              </a:tr>
            </a:tbl>
          </a:graphicData>
        </a:graphic>
      </p:graphicFrame>
      <p:sp>
        <p:nvSpPr>
          <p:cNvPr id="11" name="Text 6">
            <a:extLst>
              <a:ext uri="{FF2B5EF4-FFF2-40B4-BE49-F238E27FC236}">
                <a16:creationId xmlns:a16="http://schemas.microsoft.com/office/drawing/2014/main" id="{E5B799DB-1DF8-848F-F5D1-9E497F0E657A}"/>
              </a:ext>
            </a:extLst>
          </p:cNvPr>
          <p:cNvSpPr/>
          <p:nvPr/>
        </p:nvSpPr>
        <p:spPr>
          <a:xfrm>
            <a:off x="117654" y="950128"/>
            <a:ext cx="166097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0000"/>
                </a:solidFill>
                <a:latin typeface="Assistant" pitchFamily="2" charset="-79"/>
                <a:ea typeface="DIN 2014" panose="020B0504020202020204" pitchFamily="34" charset="0"/>
                <a:cs typeface="Assistant" pitchFamily="2" charset="-79"/>
              </a:rPr>
              <a:t>STRATEGIC LOCATION</a:t>
            </a:r>
            <a:endParaRPr lang="en-US" sz="1200" dirty="0">
              <a:latin typeface="Assistant" pitchFamily="2" charset="-79"/>
              <a:ea typeface="DIN 2014" panose="020B0504020202020204" pitchFamily="34" charset="0"/>
              <a:cs typeface="Assistant" pitchFamily="2" charset="-79"/>
            </a:endParaRPr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EE63D2E2-5E06-3565-68CC-B7018D4B63CB}"/>
              </a:ext>
            </a:extLst>
          </p:cNvPr>
          <p:cNvSpPr>
            <a:spLocks/>
          </p:cNvSpPr>
          <p:nvPr/>
        </p:nvSpPr>
        <p:spPr>
          <a:xfrm>
            <a:off x="-14288" y="4822825"/>
            <a:ext cx="9172575" cy="325247"/>
          </a:xfrm>
          <a:prstGeom prst="rect">
            <a:avLst/>
          </a:prstGeom>
          <a:solidFill>
            <a:srgbClr val="212129"/>
          </a:solidFill>
          <a:ln/>
        </p:spPr>
        <p:txBody>
          <a:bodyPr/>
          <a:lstStyle/>
          <a:p>
            <a:endParaRPr lang="en-US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5289D3A2-3336-DAE9-5B17-ADAF22E04B00}"/>
              </a:ext>
            </a:extLst>
          </p:cNvPr>
          <p:cNvSpPr/>
          <p:nvPr/>
        </p:nvSpPr>
        <p:spPr>
          <a:xfrm>
            <a:off x="34913" y="4880304"/>
            <a:ext cx="6850383" cy="1828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ED1C24"/>
                </a:solidFill>
                <a:latin typeface="DIN 2014"/>
                <a:ea typeface="DIN 2014" panose="020B0504020202020204" pitchFamily="34" charset="0"/>
                <a:cs typeface="Assistant"/>
              </a:rPr>
              <a:t>CONTACT FOR MORE INFORMATION:  </a:t>
            </a:r>
            <a:r>
              <a:rPr lang="en-US" sz="1000" dirty="0">
                <a:solidFill>
                  <a:srgbClr val="FFFFFF"/>
                </a:solidFill>
                <a:latin typeface="DIN 2014"/>
                <a:ea typeface="DIN 2014" panose="020B0504020202020204" pitchFamily="34" charset="0"/>
                <a:cs typeface="Assistant"/>
              </a:rPr>
              <a:t>Sage Gardner, Director of Real Estate </a:t>
            </a:r>
            <a:r>
              <a:rPr lang="en-US" sz="1000" dirty="0">
                <a:solidFill>
                  <a:srgbClr val="ED1C24"/>
                </a:solidFill>
                <a:latin typeface="DIN 2014"/>
                <a:ea typeface="DIN 2014" panose="020B0504020202020204" pitchFamily="34" charset="0"/>
                <a:cs typeface="Assistant"/>
              </a:rPr>
              <a:t>|</a:t>
            </a:r>
            <a:r>
              <a:rPr lang="en-US" sz="1000" dirty="0">
                <a:solidFill>
                  <a:srgbClr val="FFFFFF"/>
                </a:solidFill>
                <a:latin typeface="DIN 2014"/>
                <a:ea typeface="DIN 2014" panose="020B0504020202020204" pitchFamily="34" charset="0"/>
                <a:cs typeface="Assistant"/>
              </a:rPr>
              <a:t> 614.852.7565 </a:t>
            </a:r>
            <a:r>
              <a:rPr lang="en-US" sz="1000" dirty="0">
                <a:solidFill>
                  <a:srgbClr val="ED1C24"/>
                </a:solidFill>
                <a:latin typeface="DIN 2014"/>
                <a:ea typeface="DIN 2014" panose="020B0504020202020204" pitchFamily="34" charset="0"/>
                <a:cs typeface="Assistant"/>
              </a:rPr>
              <a:t>|</a:t>
            </a:r>
            <a:r>
              <a:rPr lang="en-US" sz="1000" dirty="0">
                <a:solidFill>
                  <a:srgbClr val="FFFFFF"/>
                </a:solidFill>
                <a:latin typeface="DIN 2014"/>
                <a:ea typeface="DIN 2014" panose="020B0504020202020204" pitchFamily="34" charset="0"/>
                <a:cs typeface="Assistant"/>
              </a:rPr>
              <a:t> sgardner@oliodevgrp.com</a:t>
            </a:r>
            <a:endParaRPr lang="en-US" sz="1000" dirty="0">
              <a:latin typeface="DIN 2014"/>
              <a:ea typeface="DIN 2014" panose="020B0504020202020204" pitchFamily="34" charset="0"/>
              <a:cs typeface="Assistan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E80EE5-6A27-26B6-1D5F-5ABD784707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684" y="107702"/>
            <a:ext cx="1668388" cy="52971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36538E-C8C9-9A42-D74B-21499EDA38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59080" y="614951"/>
            <a:ext cx="14299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ssistant" pitchFamily="2" charset="-79"/>
                <a:ea typeface="Arial" pitchFamily="34" charset="-122"/>
                <a:cs typeface="Assistant" pitchFamily="2" charset="-79"/>
              </a:rPr>
              <a:t>www.oliodevgrp.com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9DD8228-1BAA-3F4A-DAFA-86695C4066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5232"/>
          <a:stretch>
            <a:fillRect/>
          </a:stretch>
        </p:blipFill>
        <p:spPr>
          <a:xfrm>
            <a:off x="8534280" y="4853507"/>
            <a:ext cx="546229" cy="26776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68116F-F15E-E220-175F-B8EEEEE20822}"/>
              </a:ext>
            </a:extLst>
          </p:cNvPr>
          <p:cNvCxnSpPr>
            <a:cxnSpLocks/>
          </p:cNvCxnSpPr>
          <p:nvPr/>
        </p:nvCxnSpPr>
        <p:spPr>
          <a:xfrm flipV="1">
            <a:off x="146381" y="557602"/>
            <a:ext cx="6089308" cy="15302"/>
          </a:xfrm>
          <a:prstGeom prst="line">
            <a:avLst/>
          </a:prstGeom>
          <a:ln w="31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2">
            <a:extLst>
              <a:ext uri="{FF2B5EF4-FFF2-40B4-BE49-F238E27FC236}">
                <a16:creationId xmlns:a16="http://schemas.microsoft.com/office/drawing/2014/main" id="{88A90EA4-F0E5-848E-358D-4AB79D634B75}"/>
              </a:ext>
            </a:extLst>
          </p:cNvPr>
          <p:cNvSpPr/>
          <p:nvPr/>
        </p:nvSpPr>
        <p:spPr>
          <a:xfrm>
            <a:off x="57346" y="768137"/>
            <a:ext cx="4397772" cy="1828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DIN 2014" panose="020B0504020202020204" pitchFamily="34" charset="0"/>
                <a:ea typeface="DIN 2014" panose="020B0504020202020204" pitchFamily="34" charset="0"/>
                <a:cs typeface="Assistant"/>
              </a:rPr>
              <a:t>LAND LEASE OPPORTUNITY </a:t>
            </a:r>
            <a:r>
              <a:rPr lang="en-US" sz="1200" dirty="0">
                <a:solidFill>
                  <a:srgbClr val="ED1C24"/>
                </a:solidFill>
                <a:latin typeface="DIN 2014" panose="020B0504020202020204" pitchFamily="34" charset="0"/>
                <a:ea typeface="DIN 2014" panose="020B0504020202020204" pitchFamily="34" charset="0"/>
                <a:cs typeface="Assistant"/>
              </a:rPr>
              <a:t>|</a:t>
            </a:r>
            <a:r>
              <a:rPr lang="en-US" sz="1000" b="1" dirty="0">
                <a:solidFill>
                  <a:srgbClr val="FFFFFF"/>
                </a:solidFill>
                <a:latin typeface="DIN 2014" panose="020B0504020202020204" pitchFamily="34" charset="0"/>
                <a:ea typeface="DIN 2014" panose="020B0504020202020204" pitchFamily="34" charset="0"/>
                <a:cs typeface="Assistant"/>
              </a:rPr>
              <a:t> PAD READY, BUILD-TO-SUIT AVAILABLE</a:t>
            </a:r>
            <a:endParaRPr lang="en-US" sz="1000" b="1" dirty="0">
              <a:latin typeface="DIN 2014" panose="020B0504020202020204" pitchFamily="34" charset="0"/>
              <a:ea typeface="DIN 2014" panose="020B0504020202020204" pitchFamily="34" charset="0"/>
              <a:cs typeface="Assistan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67C21C-AEC3-D549-32FD-427F27814CCF}"/>
              </a:ext>
            </a:extLst>
          </p:cNvPr>
          <p:cNvSpPr txBox="1"/>
          <p:nvPr/>
        </p:nvSpPr>
        <p:spPr>
          <a:xfrm>
            <a:off x="106429" y="1186243"/>
            <a:ext cx="5386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Assistant" pitchFamily="2" charset="-79"/>
                <a:cs typeface="Assistant" pitchFamily="2" charset="-79"/>
              </a:rPr>
              <a:t>Up to 2.6 acres available at the center of Ohio's fastest-growing county, anchored by 674,293 SF of national tenancy, with verified category voids across QSR, fast casual, and service retail.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CC8E78-E897-622A-4121-3EDBD72D9CDE}"/>
              </a:ext>
            </a:extLst>
          </p:cNvPr>
          <p:cNvSpPr txBox="1"/>
          <p:nvPr/>
        </p:nvSpPr>
        <p:spPr>
          <a:xfrm>
            <a:off x="2504833" y="4420775"/>
            <a:ext cx="413433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00" b="1" dirty="0">
                <a:latin typeface="Assistant" pitchFamily="2" charset="-79"/>
                <a:cs typeface="Assistant" pitchFamily="2" charset="-79"/>
              </a:rPr>
              <a:t>Integrated development, construction management, more available through OLIO Development Group. </a:t>
            </a:r>
            <a:br>
              <a:rPr lang="en-US" sz="600" dirty="0">
                <a:latin typeface="Assistant" pitchFamily="2" charset="-79"/>
                <a:cs typeface="Assistant" pitchFamily="2" charset="-79"/>
              </a:rPr>
            </a:br>
            <a:r>
              <a:rPr lang="en-US" sz="600" dirty="0">
                <a:latin typeface="Assistant" pitchFamily="2" charset="-79"/>
                <a:cs typeface="Assistant" pitchFamily="2" charset="-79"/>
              </a:rPr>
              <a:t>Learn more about our full suite of services and how we can take you from groundbreaking to grand opening and beyond at </a:t>
            </a:r>
          </a:p>
          <a:p>
            <a:pPr algn="ctr"/>
            <a:r>
              <a:rPr lang="en-US" sz="600" b="1" dirty="0">
                <a:latin typeface="Assistant" pitchFamily="2" charset="-79"/>
                <a:cs typeface="Assistant" pitchFamily="2" charset="-79"/>
              </a:rPr>
              <a:t>www.oliodevgrp.com.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F3BF79-8BCB-77FE-4752-FE3C7DC1AB13}"/>
              </a:ext>
            </a:extLst>
          </p:cNvPr>
          <p:cNvSpPr txBox="1"/>
          <p:nvPr/>
        </p:nvSpPr>
        <p:spPr>
          <a:xfrm>
            <a:off x="106413" y="2938777"/>
            <a:ext cx="3435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>
                <a:latin typeface="Assistant" pitchFamily="2" charset="-79"/>
                <a:cs typeface="Assistant" pitchFamily="2" charset="-79"/>
              </a:rPr>
              <a:t>DEVELOPMENT PIPELINE</a:t>
            </a:r>
            <a:r>
              <a:rPr lang="en-US" sz="1050" dirty="0">
                <a:solidFill>
                  <a:srgbClr val="ED1C24"/>
                </a:solidFill>
                <a:latin typeface="Assistant" pitchFamily="2" charset="-79"/>
                <a:cs typeface="Assistant" pitchFamily="2" charset="-79"/>
              </a:rPr>
              <a:t> </a:t>
            </a:r>
            <a:br>
              <a:rPr lang="en-US" sz="1050" dirty="0">
                <a:solidFill>
                  <a:srgbClr val="ED1C24"/>
                </a:solidFill>
                <a:latin typeface="Assistant" pitchFamily="2" charset="-79"/>
                <a:cs typeface="Assistant" pitchFamily="2" charset="-79"/>
              </a:rPr>
            </a:br>
            <a:r>
              <a:rPr lang="en-US" sz="800" b="1" dirty="0">
                <a:latin typeface="Assistant" pitchFamily="2" charset="-79"/>
                <a:cs typeface="Assistant" pitchFamily="2" charset="-79"/>
              </a:rPr>
              <a:t>$200M+ in combined investment all within 1 mile</a:t>
            </a:r>
            <a:endParaRPr lang="en-US" sz="800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67CAAF-76C9-AB4B-08E1-A8CD295843C1}"/>
              </a:ext>
            </a:extLst>
          </p:cNvPr>
          <p:cNvSpPr txBox="1"/>
          <p:nvPr/>
        </p:nvSpPr>
        <p:spPr>
          <a:xfrm>
            <a:off x="106413" y="1491426"/>
            <a:ext cx="20055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ssistant" pitchFamily="2" charset="-79"/>
                <a:ea typeface="DIN 2014" panose="020B0504020202020204" pitchFamily="34" charset="0"/>
                <a:cs typeface="Assistant" pitchFamily="2" charset="-79"/>
              </a:rPr>
              <a:t>MARKET GROWTH DRIVERS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629AC92-B39D-C62D-7D14-889C3CF9DEC7}"/>
              </a:ext>
            </a:extLst>
          </p:cNvPr>
          <p:cNvCxnSpPr>
            <a:cxnSpLocks/>
          </p:cNvCxnSpPr>
          <p:nvPr/>
        </p:nvCxnSpPr>
        <p:spPr>
          <a:xfrm>
            <a:off x="211346" y="1198440"/>
            <a:ext cx="3032420" cy="0"/>
          </a:xfrm>
          <a:prstGeom prst="line">
            <a:avLst/>
          </a:prstGeom>
          <a:ln w="31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507B28-8E05-8320-971F-7314E5A3E4DC}"/>
              </a:ext>
            </a:extLst>
          </p:cNvPr>
          <p:cNvCxnSpPr>
            <a:cxnSpLocks/>
          </p:cNvCxnSpPr>
          <p:nvPr/>
        </p:nvCxnSpPr>
        <p:spPr>
          <a:xfrm>
            <a:off x="158615" y="1756538"/>
            <a:ext cx="3032420" cy="0"/>
          </a:xfrm>
          <a:prstGeom prst="line">
            <a:avLst/>
          </a:prstGeom>
          <a:ln w="31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5130AF7-32E0-B064-98F0-D46F4F46D55F}"/>
              </a:ext>
            </a:extLst>
          </p:cNvPr>
          <p:cNvSpPr txBox="1"/>
          <p:nvPr/>
        </p:nvSpPr>
        <p:spPr>
          <a:xfrm>
            <a:off x="88660" y="3374997"/>
            <a:ext cx="53424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b="1" dirty="0">
                <a:latin typeface="Assistant" pitchFamily="2" charset="-79"/>
                <a:cs typeface="Assistant" pitchFamily="2" charset="-79"/>
              </a:rPr>
              <a:t>Kroger Marketplace </a:t>
            </a:r>
            <a:r>
              <a:rPr lang="en-US" sz="900" dirty="0">
                <a:latin typeface="Assistant" pitchFamily="2" charset="-79"/>
                <a:cs typeface="Assistant" pitchFamily="2" charset="-79"/>
              </a:rPr>
              <a:t>| 1650 Sunbury Rd | $33–39M | Groundbreaking September 2025 | Opening 2026–2027</a:t>
            </a:r>
          </a:p>
          <a:p>
            <a:pPr>
              <a:buNone/>
            </a:pPr>
            <a:r>
              <a:rPr lang="en-US" sz="900" b="1" dirty="0">
                <a:latin typeface="Assistant" pitchFamily="2" charset="-79"/>
                <a:cs typeface="Assistant" pitchFamily="2" charset="-79"/>
              </a:rPr>
              <a:t>Chick-fil-A </a:t>
            </a:r>
            <a:r>
              <a:rPr lang="en-US" sz="900" dirty="0">
                <a:latin typeface="Assistant" pitchFamily="2" charset="-79"/>
                <a:cs typeface="Assistant" pitchFamily="2" charset="-79"/>
              </a:rPr>
              <a:t>| Sunbury Rd &amp; Skyview Ln | Approved | Under Development</a:t>
            </a:r>
          </a:p>
          <a:p>
            <a:pPr>
              <a:buNone/>
            </a:pPr>
            <a:r>
              <a:rPr lang="en-US" sz="900" b="1" dirty="0">
                <a:latin typeface="Assistant" pitchFamily="2" charset="-79"/>
                <a:cs typeface="Assistant" pitchFamily="2" charset="-79"/>
              </a:rPr>
              <a:t>Chipotle </a:t>
            </a:r>
            <a:r>
              <a:rPr lang="en-US" sz="900" dirty="0">
                <a:latin typeface="Assistant" pitchFamily="2" charset="-79"/>
                <a:cs typeface="Assistant" pitchFamily="2" charset="-79"/>
              </a:rPr>
              <a:t>| Sunbury Rd &amp; Skyview Ln | Same GTZ development as Chick-fil-A | In Development</a:t>
            </a:r>
          </a:p>
          <a:p>
            <a:pPr>
              <a:buNone/>
            </a:pPr>
            <a:r>
              <a:rPr lang="en-US" sz="900" b="1" dirty="0">
                <a:latin typeface="Assistant" pitchFamily="2" charset="-79"/>
                <a:cs typeface="Assistant" pitchFamily="2" charset="-79"/>
              </a:rPr>
              <a:t>7Brew Coffee </a:t>
            </a:r>
            <a:r>
              <a:rPr lang="en-US" sz="900" dirty="0">
                <a:latin typeface="Assistant" pitchFamily="2" charset="-79"/>
                <a:cs typeface="Assistant" pitchFamily="2" charset="-79"/>
              </a:rPr>
              <a:t>| 1424 Sunbury Rd | Approved December 2025 | Construction Start 2026</a:t>
            </a:r>
          </a:p>
          <a:p>
            <a:pPr>
              <a:buNone/>
            </a:pPr>
            <a:r>
              <a:rPr lang="en-US" sz="900" b="1" dirty="0">
                <a:latin typeface="Assistant" pitchFamily="2" charset="-79"/>
                <a:cs typeface="Assistant" pitchFamily="2" charset="-79"/>
              </a:rPr>
              <a:t>Chase Bank </a:t>
            </a:r>
            <a:r>
              <a:rPr lang="en-US" sz="900" dirty="0">
                <a:latin typeface="Assistant" pitchFamily="2" charset="-79"/>
                <a:cs typeface="Assistant" pitchFamily="2" charset="-79"/>
              </a:rPr>
              <a:t>(2nd location) | Glenwood Commons | Under Construction</a:t>
            </a:r>
          </a:p>
          <a:p>
            <a:pPr>
              <a:buNone/>
            </a:pPr>
            <a:r>
              <a:rPr lang="en-US" sz="900" b="1" dirty="0">
                <a:latin typeface="Assistant" pitchFamily="2" charset="-79"/>
                <a:cs typeface="Assistant" pitchFamily="2" charset="-79"/>
              </a:rPr>
              <a:t>Sunbury Parkway/I-71 Interchange </a:t>
            </a:r>
            <a:r>
              <a:rPr lang="en-US" sz="900" dirty="0">
                <a:latin typeface="Assistant" pitchFamily="2" charset="-79"/>
                <a:cs typeface="Assistant" pitchFamily="2" charset="-79"/>
              </a:rPr>
              <a:t>| $32M Phase 1 | Groundbreaking July 2025</a:t>
            </a:r>
            <a:endParaRPr lang="en-US" sz="9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4E776B0-062F-6C30-D8C0-9089F20780EF}"/>
              </a:ext>
            </a:extLst>
          </p:cNvPr>
          <p:cNvCxnSpPr>
            <a:cxnSpLocks/>
          </p:cNvCxnSpPr>
          <p:nvPr/>
        </p:nvCxnSpPr>
        <p:spPr>
          <a:xfrm>
            <a:off x="211346" y="3331831"/>
            <a:ext cx="3032420" cy="0"/>
          </a:xfrm>
          <a:prstGeom prst="line">
            <a:avLst/>
          </a:prstGeom>
          <a:ln w="31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8E8E7D6-E8F1-26FB-83F7-16436F35672D}"/>
              </a:ext>
            </a:extLst>
          </p:cNvPr>
          <p:cNvSpPr txBox="1"/>
          <p:nvPr/>
        </p:nvSpPr>
        <p:spPr>
          <a:xfrm>
            <a:off x="88660" y="1737382"/>
            <a:ext cx="54045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Assistant" pitchFamily="2" charset="-79"/>
                <a:cs typeface="Assistant" pitchFamily="2" charset="-79"/>
              </a:rPr>
              <a:t>The 3-mile trade area encompasses 42,498 residents and 18,762 daytime employees, with average household incomes above $112,000 and population growth of 11.1% since 2020. Sunbury Road carries 28,008 vehicles per day along a corridor where Kroger Marketplace, Chick-fil-A, Chipotle, 7Brew, and a second Chase Bank have all broken ground or signed leases within one mile in the past 12 months, representing over $200M in combined investment. A new I-71 interchange under construction 3.2 miles east will add a second access point to the corridor and accelerate absorption across the trade area. Residential growth along the corridor has consistently outpaced commercial development, creating a widening gap between household density and tenant supply.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71F72C9-84E3-4AE5-9CBF-9D82DCFC9369}"/>
              </a:ext>
            </a:extLst>
          </p:cNvPr>
          <p:cNvCxnSpPr>
            <a:cxnSpLocks/>
          </p:cNvCxnSpPr>
          <p:nvPr/>
        </p:nvCxnSpPr>
        <p:spPr>
          <a:xfrm>
            <a:off x="5633757" y="1214995"/>
            <a:ext cx="2320150" cy="0"/>
          </a:xfrm>
          <a:prstGeom prst="line">
            <a:avLst/>
          </a:prstGeom>
          <a:ln w="31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390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564</Words>
  <Application>Microsoft Office PowerPoint</Application>
  <PresentationFormat>On-screen Show (16:9)</PresentationFormat>
  <Paragraphs>84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Assistant</vt:lpstr>
      <vt:lpstr>DIN 2014</vt:lpstr>
      <vt:lpstr>Office Theme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Delaware 7A Parcel</dc:title>
  <dc:subject>PptxGenJS Presentation</dc:subject>
  <dc:creator>OLIO Development Group</dc:creator>
  <cp:lastModifiedBy>Michelle Bellanger</cp:lastModifiedBy>
  <cp:revision>2</cp:revision>
  <dcterms:created xsi:type="dcterms:W3CDTF">2026-02-09T20:01:32Z</dcterms:created>
  <dcterms:modified xsi:type="dcterms:W3CDTF">2026-05-06T16:36:20Z</dcterms:modified>
</cp:coreProperties>
</file>